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7.jpg" ContentType="image/jpeg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8"/>
  </p:notesMasterIdLst>
  <p:sldIdLst>
    <p:sldId id="303" r:id="rId3"/>
    <p:sldId id="304" r:id="rId4"/>
    <p:sldId id="305" r:id="rId5"/>
    <p:sldId id="307" r:id="rId6"/>
    <p:sldId id="308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327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81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915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062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021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43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1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6872" y="6402263"/>
            <a:ext cx="450554" cy="358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9442" y="2510033"/>
            <a:ext cx="7905115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193040" algn="l"/>
              </a:tabLst>
            </a:pPr>
            <a:r>
              <a:rPr spc="-5" dirty="0"/>
              <a:t>|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1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03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A1F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193040" algn="l"/>
              </a:tabLst>
            </a:pPr>
            <a:r>
              <a:rPr spc="-5" dirty="0"/>
              <a:t>|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18497"/>
            <a:ext cx="9143998" cy="539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703580"/>
          </a:xfrm>
          <a:custGeom>
            <a:avLst/>
            <a:gdLst/>
            <a:ahLst/>
            <a:cxnLst/>
            <a:rect l="l" t="t" r="r" b="b"/>
            <a:pathLst>
              <a:path w="9144000" h="703580">
                <a:moveTo>
                  <a:pt x="0" y="0"/>
                </a:moveTo>
                <a:lnTo>
                  <a:pt x="9143998" y="0"/>
                </a:lnTo>
                <a:lnTo>
                  <a:pt x="9143998" y="703177"/>
                </a:lnTo>
                <a:lnTo>
                  <a:pt x="0" y="703177"/>
                </a:lnTo>
                <a:lnTo>
                  <a:pt x="0" y="0"/>
                </a:lnTo>
                <a:close/>
              </a:path>
            </a:pathLst>
          </a:custGeom>
          <a:solidFill>
            <a:srgbClr val="187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193040" algn="l"/>
              </a:tabLst>
            </a:pPr>
            <a:r>
              <a:rPr spc="-5" dirty="0"/>
              <a:t>|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6872" y="6402263"/>
            <a:ext cx="450554" cy="358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193040" algn="l"/>
              </a:tabLst>
            </a:pPr>
            <a:r>
              <a:rPr spc="-5" dirty="0"/>
              <a:t>|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193040" algn="l"/>
              </a:tabLst>
            </a:pPr>
            <a:r>
              <a:rPr spc="-5" dirty="0"/>
              <a:t>|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85039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49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8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18497"/>
            <a:ext cx="9143998" cy="5395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840" y="138028"/>
            <a:ext cx="8402319" cy="901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303" y="1137987"/>
            <a:ext cx="8457392" cy="444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A1F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7116" y="6479301"/>
            <a:ext cx="402590" cy="19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193040" algn="l"/>
              </a:tabLst>
            </a:pPr>
            <a:r>
              <a:rPr spc="-5" dirty="0"/>
              <a:t>|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50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ac-staff@icann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ac-staff@icann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8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96872" y="6402263"/>
            <a:ext cx="450554" cy="3587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1000" y="2438400"/>
            <a:ext cx="8458200" cy="16055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3500" b="1" spc="-30" dirty="0">
                <a:solidFill>
                  <a:srgbClr val="FFFFFF"/>
                </a:solidFill>
                <a:latin typeface="Arial"/>
                <a:cs typeface="Arial"/>
              </a:rPr>
              <a:t>2018 GAC Leadership Elections</a:t>
            </a:r>
            <a:endParaRPr sz="35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800"/>
              </a:spcBef>
            </a:pPr>
            <a:r>
              <a:rPr lang="en-US" sz="2800" spc="-25" dirty="0">
                <a:solidFill>
                  <a:srgbClr val="FFFFFF"/>
                </a:solidFill>
                <a:latin typeface="Arial"/>
                <a:cs typeface="Arial"/>
              </a:rPr>
              <a:t>Rob Hoggarth</a:t>
            </a:r>
            <a:endParaRPr lang="sv-SE" sz="2800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800"/>
              </a:spcBef>
            </a:pP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Julia Charvolen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561EFA-2066-D748-8E1D-2608F34B10A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5265" y="4974655"/>
            <a:ext cx="2988733" cy="17834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03580"/>
          </a:xfrm>
          <a:custGeom>
            <a:avLst/>
            <a:gdLst/>
            <a:ahLst/>
            <a:cxnLst/>
            <a:rect l="l" t="t" r="r" b="b"/>
            <a:pathLst>
              <a:path w="9144000" h="703580">
                <a:moveTo>
                  <a:pt x="0" y="0"/>
                </a:moveTo>
                <a:lnTo>
                  <a:pt x="9143998" y="0"/>
                </a:lnTo>
                <a:lnTo>
                  <a:pt x="9143998" y="703177"/>
                </a:lnTo>
                <a:lnTo>
                  <a:pt x="0" y="703177"/>
                </a:lnTo>
                <a:lnTo>
                  <a:pt x="0" y="0"/>
                </a:lnTo>
                <a:close/>
              </a:path>
            </a:pathLst>
          </a:custGeom>
          <a:solidFill>
            <a:srgbClr val="187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840" y="138028"/>
            <a:ext cx="840231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/>
              <a:t>I</a:t>
            </a:r>
            <a:r>
              <a:rPr sz="3200" dirty="0"/>
              <a:t>n</a:t>
            </a:r>
            <a:r>
              <a:rPr sz="3200" spc="-15" dirty="0"/>
              <a:t>t</a:t>
            </a:r>
            <a:r>
              <a:rPr sz="3200" dirty="0"/>
              <a:t>rodu</a:t>
            </a:r>
            <a:r>
              <a:rPr sz="3200" spc="-20" dirty="0"/>
              <a:t>c</a:t>
            </a:r>
            <a:r>
              <a:rPr sz="3200" spc="-15" dirty="0"/>
              <a:t>t</a:t>
            </a:r>
            <a:r>
              <a:rPr sz="3200" dirty="0"/>
              <a:t>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69103" y="6481710"/>
            <a:ext cx="4178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7010" algn="l"/>
              </a:tabLst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|	49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840" y="1066800"/>
            <a:ext cx="7966075" cy="4619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7305" indent="-342900">
              <a:lnSpc>
                <a:spcPts val="3300"/>
              </a:lnSpc>
            </a:pPr>
            <a:r>
              <a:rPr sz="2400" spc="-1325" dirty="0">
                <a:latin typeface="Wingdings"/>
                <a:cs typeface="Wingdings"/>
              </a:rPr>
              <a:t></a:t>
            </a:r>
            <a:r>
              <a:rPr lang="sv-SE" sz="2400" spc="-1125" dirty="0">
                <a:latin typeface="Wingdings"/>
                <a:cs typeface="Wingdings"/>
              </a:rPr>
              <a:t>	 </a:t>
            </a:r>
            <a:r>
              <a:rPr lang="en-US" sz="2400" spc="-15" dirty="0">
                <a:latin typeface="Arial"/>
                <a:cs typeface="Arial"/>
              </a:rPr>
              <a:t>GAC leadership elections process begins here at ICANN62 and concludes at ICANN 63 in Barcelona</a:t>
            </a:r>
          </a:p>
          <a:p>
            <a:pPr marL="355600" marR="27305" lvl="0" indent="-342900">
              <a:lnSpc>
                <a:spcPts val="3300"/>
              </a:lnSpc>
            </a:pPr>
            <a:r>
              <a:rPr lang="en-US" sz="2400" spc="-1325" dirty="0">
                <a:solidFill>
                  <a:prstClr val="black"/>
                </a:solidFill>
                <a:latin typeface="Wingdings"/>
                <a:cs typeface="Wingdings"/>
              </a:rPr>
              <a:t></a:t>
            </a:r>
            <a:r>
              <a:rPr lang="en-US" sz="2400" spc="-1125" dirty="0">
                <a:solidFill>
                  <a:prstClr val="black"/>
                </a:solidFill>
                <a:latin typeface="Wingdings"/>
                <a:cs typeface="Wingdings"/>
              </a:rPr>
              <a:t>	 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Open seats: 1 GAC Chair, 5 GAC Vice Chairs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300"/>
              </a:lnSpc>
            </a:pPr>
            <a:r>
              <a:rPr sz="2400" spc="-1325" dirty="0">
                <a:latin typeface="Wingdings"/>
                <a:cs typeface="Wingdings"/>
              </a:rPr>
              <a:t></a:t>
            </a:r>
            <a:r>
              <a:rPr lang="sv-SE" sz="2400" spc="-1125" dirty="0">
                <a:latin typeface="Wingdings"/>
                <a:cs typeface="Wingdings"/>
              </a:rPr>
              <a:t>	 </a:t>
            </a:r>
            <a:r>
              <a:rPr lang="en-US" sz="2400" spc="-25" dirty="0">
                <a:latin typeface="Arial"/>
                <a:cs typeface="Arial"/>
              </a:rPr>
              <a:t>Nomination period from ICANN62 until 13 September</a:t>
            </a:r>
          </a:p>
          <a:p>
            <a:pPr marL="469900" marR="5080" lvl="0" indent="-457200">
              <a:lnSpc>
                <a:spcPts val="3300"/>
              </a:lnSpc>
              <a:buFont typeface="Wingdings" panose="05000000000000000000" pitchFamily="2" charset="2"/>
              <a:buChar char="¤"/>
            </a:pP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Current Chair and three of current Vice Chairs are eligible for re-election</a:t>
            </a:r>
          </a:p>
          <a:p>
            <a:pPr marL="469900" marR="5080" lvl="0" indent="-457200">
              <a:lnSpc>
                <a:spcPts val="3300"/>
              </a:lnSpc>
              <a:buFont typeface="Wingdings" panose="05000000000000000000" pitchFamily="2" charset="2"/>
              <a:buChar char="¤"/>
            </a:pP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Nominations as well as self-nominations are possible</a:t>
            </a:r>
          </a:p>
          <a:p>
            <a:pPr marL="469900" marR="5080" lvl="0" indent="-457200">
              <a:lnSpc>
                <a:spcPts val="3300"/>
              </a:lnSpc>
              <a:buFont typeface="Wingdings" panose="05000000000000000000" pitchFamily="2" charset="2"/>
              <a:buChar char="¤"/>
            </a:pP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More than one nomination for Chair or more than five nominations for Vice Chairs lead to need for balloting</a:t>
            </a:r>
          </a:p>
          <a:p>
            <a:pPr marL="469900" marR="5080" lvl="0" indent="-457200">
              <a:lnSpc>
                <a:spcPts val="3300"/>
              </a:lnSpc>
              <a:buFont typeface="Wingdings" panose="05000000000000000000" pitchFamily="2" charset="2"/>
              <a:buChar char="¤"/>
            </a:pP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If balloting is needed - online tool utilized</a:t>
            </a:r>
          </a:p>
          <a:p>
            <a:pPr marL="355600" marR="5080" indent="-342900">
              <a:lnSpc>
                <a:spcPts val="3300"/>
              </a:lnSpc>
            </a:pP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03580"/>
          </a:xfrm>
          <a:custGeom>
            <a:avLst/>
            <a:gdLst/>
            <a:ahLst/>
            <a:cxnLst/>
            <a:rect l="l" t="t" r="r" b="b"/>
            <a:pathLst>
              <a:path w="9144000" h="703580">
                <a:moveTo>
                  <a:pt x="0" y="0"/>
                </a:moveTo>
                <a:lnTo>
                  <a:pt x="9143998" y="0"/>
                </a:lnTo>
                <a:lnTo>
                  <a:pt x="9143998" y="703177"/>
                </a:lnTo>
                <a:lnTo>
                  <a:pt x="0" y="703177"/>
                </a:lnTo>
                <a:lnTo>
                  <a:pt x="0" y="0"/>
                </a:lnTo>
                <a:close/>
              </a:path>
            </a:pathLst>
          </a:custGeom>
          <a:solidFill>
            <a:srgbClr val="187D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840" y="138028"/>
            <a:ext cx="840231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15" dirty="0"/>
              <a:t>Nominations</a:t>
            </a:r>
            <a:endParaRPr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8469103" y="6481717"/>
            <a:ext cx="4178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7010" algn="l"/>
              </a:tabLst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|	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599" y="1066800"/>
            <a:ext cx="8505189" cy="4826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214629" indent="-457200">
              <a:lnSpc>
                <a:spcPct val="89000"/>
              </a:lnSpc>
              <a:buFont typeface="Arial" panose="020B0604020202020204" pitchFamily="34" charset="0"/>
              <a:buChar char="•"/>
            </a:pPr>
            <a:r>
              <a:rPr lang="en-US" sz="2600" spc="-35" dirty="0">
                <a:latin typeface="Arial" panose="020B0604020202020204" pitchFamily="34" charset="0"/>
                <a:cs typeface="Arial" panose="020B0604020202020204" pitchFamily="34" charset="0"/>
              </a:rPr>
              <a:t>Nominations should be made by email to </a:t>
            </a:r>
          </a:p>
          <a:p>
            <a:pPr marL="12065" marR="214629">
              <a:lnSpc>
                <a:spcPct val="89000"/>
              </a:lnSpc>
            </a:pPr>
            <a:r>
              <a:rPr lang="en-US" sz="2600" spc="-35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u="sng" spc="-3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gac-staff@icann.org</a:t>
            </a:r>
            <a:r>
              <a:rPr lang="en-US" sz="2600" spc="-3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spc="-35" dirty="0">
                <a:latin typeface="Arial" panose="020B0604020202020204" pitchFamily="34" charset="0"/>
                <a:cs typeface="Arial" panose="020B0604020202020204" pitchFamily="34" charset="0"/>
              </a:rPr>
              <a:t>with a copy to the GAC list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ct val="100000"/>
              </a:lnSpc>
              <a:spcBef>
                <a:spcPts val="1020"/>
              </a:spcBef>
              <a:buFont typeface="Arial" panose="020B0604020202020204" pitchFamily="34" charset="0"/>
              <a:buChar char="•"/>
            </a:pPr>
            <a:r>
              <a:rPr lang="en-US" sz="2600" spc="-5" dirty="0">
                <a:latin typeface="Arial" panose="020B0604020202020204" pitchFamily="34" charset="0"/>
                <a:cs typeface="Arial" panose="020B0604020202020204" pitchFamily="34" charset="0"/>
              </a:rPr>
              <a:t>Staff will send an email confirmation to the nominator that nomination has been recorded</a:t>
            </a:r>
          </a:p>
          <a:p>
            <a:pPr marL="469900" indent="-457200">
              <a:lnSpc>
                <a:spcPct val="100000"/>
              </a:lnSpc>
              <a:spcBef>
                <a:spcPts val="1020"/>
              </a:spcBef>
              <a:buFont typeface="Arial" panose="020B0604020202020204" pitchFamily="34" charset="0"/>
              <a:buChar char="•"/>
            </a:pPr>
            <a:r>
              <a:rPr lang="en-US" sz="2600" spc="-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third party nomination, staff will also verify that the nominee is willing to stand for election</a:t>
            </a:r>
          </a:p>
          <a:p>
            <a:pPr marL="469900" indent="-457200">
              <a:lnSpc>
                <a:spcPct val="100000"/>
              </a:lnSpc>
              <a:spcBef>
                <a:spcPts val="1020"/>
              </a:spcBef>
              <a:buFont typeface="Arial" panose="020B0604020202020204" pitchFamily="34" charset="0"/>
              <a:buChar char="•"/>
            </a:pPr>
            <a:r>
              <a:rPr lang="en-US" sz="2600" spc="-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GAC Web site election page will track all nominations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ct val="100000"/>
              </a:lnSpc>
              <a:spcBef>
                <a:spcPts val="1020"/>
              </a:spcBef>
              <a:buFont typeface="Arial" panose="020B0604020202020204" pitchFamily="34" charset="0"/>
              <a:buChar char="•"/>
            </a:pPr>
            <a:r>
              <a:rPr lang="en-US" sz="2600" spc="-5" dirty="0">
                <a:latin typeface="Arial" panose="020B0604020202020204" pitchFamily="34" charset="0"/>
                <a:cs typeface="Arial" panose="020B0604020202020204" pitchFamily="34" charset="0"/>
              </a:rPr>
              <a:t>When the nomination period has closed, staff will inform the GAC by email about the list of nominees for the open positions – and clarify whether balloting is necessary. 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686800" cy="5228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SzPct val="75000"/>
              <a:buFont typeface="Wingdings" charset="2"/>
              <a:buChar char=""/>
            </a:pP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balloting needed - online “Tally” system will be used</a:t>
            </a:r>
          </a:p>
          <a:p>
            <a:pPr marL="285750" indent="-285750" defTabSz="457200">
              <a:buSzPct val="75000"/>
              <a:buFont typeface="Wingdings" charset="2"/>
              <a:buChar char=""/>
            </a:pP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by GAC for the 2017 election and GNSO for more than 6 years for elections and voting on documents</a:t>
            </a:r>
          </a:p>
          <a:p>
            <a:pPr marL="285750" indent="-285750" defTabSz="457200">
              <a:buSzPct val="75000"/>
              <a:buFont typeface="Wingdings" charset="2"/>
              <a:buChar char=""/>
            </a:pP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Tally system is based on the electorate being identified by email addresses</a:t>
            </a:r>
          </a:p>
          <a:p>
            <a:pPr marL="285750" indent="-285750" defTabSz="457200">
              <a:buSzPct val="75000"/>
              <a:buFont typeface="Wingdings" charset="2"/>
              <a:buChar char=""/>
            </a:pP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 assumption that the </a:t>
            </a:r>
            <a:r>
              <a:rPr lang="en-US" sz="2600" u="sng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named representative (and email address) </a:t>
            </a: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website entry for the GAC Member will be the voting delegate</a:t>
            </a:r>
          </a:p>
          <a:p>
            <a:pPr marL="285750" indent="-285750" defTabSz="457200">
              <a:buSzPct val="75000"/>
              <a:buFont typeface="Wingdings" charset="2"/>
              <a:buChar char=""/>
            </a:pP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that all GAC Members check their entries and notify </a:t>
            </a: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gac-staff@icann.org</a:t>
            </a: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u="sng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another listed individual  and/or another email address</a:t>
            </a: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should be used.</a:t>
            </a:r>
          </a:p>
          <a:p>
            <a:pPr marL="285750" indent="-285750" defTabSz="457200">
              <a:buSzPct val="75000"/>
              <a:buFont typeface="Wingdings" charset="2"/>
              <a:buChar char=""/>
            </a:pPr>
            <a:r>
              <a:rPr lang="en-US" sz="26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will confirm receipt of such notifications by email.</a:t>
            </a:r>
          </a:p>
          <a:p>
            <a:pPr marL="800100" lvl="1" indent="-342900" defTabSz="4572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sz="2000" dirty="0">
              <a:solidFill>
                <a:srgbClr val="0C1F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pc="-15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Balloting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2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7800"/>
            <a:ext cx="6934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buSzPct val="75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 period  ICANN62 (27 June</a:t>
            </a:r>
            <a:r>
              <a:rPr lang="en-US" sz="240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ending 13 </a:t>
            </a:r>
            <a:r>
              <a:rPr lang="en-US" sz="24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</a:p>
          <a:p>
            <a:pPr marL="342900" indent="-342900" defTabSz="457200">
              <a:buSzPct val="75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C1F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>
              <a:buSzPct val="75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Balloting period – if necessary 14 September – 23 October</a:t>
            </a:r>
          </a:p>
          <a:p>
            <a:pPr marL="342900" indent="-342900" defTabSz="457200">
              <a:buSzPct val="75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C1F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>
              <a:buSzPct val="75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C1F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Term begins – 15 March 2019 (after ICANN64)</a:t>
            </a:r>
          </a:p>
          <a:p>
            <a:pPr defTabSz="457200">
              <a:buSzPct val="75000"/>
            </a:pPr>
            <a:endParaRPr lang="en-US" sz="2600" dirty="0">
              <a:solidFill>
                <a:srgbClr val="0C1F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buSzPct val="75000"/>
            </a:pPr>
            <a:endParaRPr lang="en-US" sz="2600" dirty="0">
              <a:solidFill>
                <a:srgbClr val="0C1F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pc="-15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Timelines and Important Dates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57C52256-3A5B-6143-AEA3-213DA7A4338A}"/>
              </a:ext>
            </a:extLst>
          </p:cNvPr>
          <p:cNvSpPr/>
          <p:nvPr/>
        </p:nvSpPr>
        <p:spPr>
          <a:xfrm>
            <a:off x="6324600" y="4267200"/>
            <a:ext cx="2236325" cy="1675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666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</TotalTime>
  <Words>166</Words>
  <Application>Microsoft Macintosh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Source Sans Pro</vt:lpstr>
      <vt:lpstr>Source Sans Pro Light</vt:lpstr>
      <vt:lpstr>Times New Roman</vt:lpstr>
      <vt:lpstr>Wingdings</vt:lpstr>
      <vt:lpstr>Office Theme</vt:lpstr>
      <vt:lpstr>1_Office Theme</vt:lpstr>
      <vt:lpstr>PowerPoint Presentation</vt:lpstr>
      <vt:lpstr>Introduction</vt:lpstr>
      <vt:lpstr>Nominations</vt:lpstr>
      <vt:lpstr>Balloting</vt:lpstr>
      <vt:lpstr>Timelines and Important Dates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Olof Nordling</dc:creator>
  <cp:lastModifiedBy>Robert Hoggarth</cp:lastModifiedBy>
  <cp:revision>40</cp:revision>
  <cp:lastPrinted>2016-10-06T14:16:34Z</cp:lastPrinted>
  <dcterms:created xsi:type="dcterms:W3CDTF">2016-10-06T11:52:25Z</dcterms:created>
  <dcterms:modified xsi:type="dcterms:W3CDTF">2018-06-25T13:15:09Z</dcterms:modified>
</cp:coreProperties>
</file>